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4" r:id="rId2"/>
    <p:sldId id="271" r:id="rId3"/>
    <p:sldId id="272" r:id="rId4"/>
    <p:sldId id="275" r:id="rId5"/>
    <p:sldId id="294" r:id="rId6"/>
    <p:sldId id="273" r:id="rId7"/>
    <p:sldId id="281" r:id="rId8"/>
    <p:sldId id="282" r:id="rId9"/>
    <p:sldId id="283" r:id="rId10"/>
    <p:sldId id="284" r:id="rId11"/>
    <p:sldId id="290" r:id="rId12"/>
    <p:sldId id="287" r:id="rId13"/>
    <p:sldId id="291" r:id="rId14"/>
    <p:sldId id="292" r:id="rId15"/>
    <p:sldId id="286" r:id="rId16"/>
    <p:sldId id="288" r:id="rId17"/>
    <p:sldId id="285" r:id="rId18"/>
    <p:sldId id="293" r:id="rId19"/>
    <p:sldId id="256" r:id="rId20"/>
    <p:sldId id="257" r:id="rId21"/>
    <p:sldId id="258" r:id="rId22"/>
    <p:sldId id="259" r:id="rId23"/>
    <p:sldId id="260" r:id="rId24"/>
    <p:sldId id="261" r:id="rId25"/>
    <p:sldId id="265" r:id="rId26"/>
    <p:sldId id="262" r:id="rId27"/>
    <p:sldId id="263" r:id="rId28"/>
    <p:sldId id="266" r:id="rId29"/>
    <p:sldId id="267" r:id="rId30"/>
    <p:sldId id="268" r:id="rId31"/>
    <p:sldId id="269" r:id="rId32"/>
    <p:sldId id="289" r:id="rId33"/>
    <p:sldId id="270" r:id="rId34"/>
  </p:sldIdLst>
  <p:sldSz cx="12192000" cy="6858000"/>
  <p:notesSz cx="6858000" cy="9144000"/>
  <p:embeddedFontLst>
    <p:embeddedFont>
      <p:font typeface="Malgun Gothic Semilight" panose="020B0502040204020203" pitchFamily="34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나눔고딕" panose="020B0600000101010101" charset="-127"/>
      <p:regular r:id="rId38"/>
      <p:bold r:id="rId39"/>
    </p:embeddedFont>
    <p:embeddedFont>
      <p:font typeface="나눔고딕 ExtraBold" panose="020B0600000101010101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5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04E88-B25D-4F74-9D08-93194F98B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0B17BC-BD15-4DED-92AD-CB6C27DA6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EBCCE-6B01-4A0C-954B-3A9BF9EE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996F9-5DFF-4FD2-B904-D1F1A4DF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5A395C-719B-45BF-9ADD-C0D22452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52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70E97-3B47-4FCE-B783-C43C7EA7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E55B35-1451-469F-8D0F-BD7BBC12C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80618-5C0B-45E2-8553-0C902B88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E50B90-FF6E-4AC4-810A-ECCEF80A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57575-1D74-487F-BE3D-88CBAA14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9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337086-5F26-4F8B-A082-D024D97AD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4F1AD1-8210-44A3-8287-43210D4E1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2F86A-1480-4FA2-8CE3-BEC4D35AF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279BAE-62F6-4BBF-8038-B9F039D8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1CB2-E4AE-45EB-925F-B71A9423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5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A1B6C-5796-4667-AA94-35BB3523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A6AE8-8FC4-4F0E-B8E1-1B8FB3616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C11664-9505-400F-80E3-237F214B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C76FEF-4F61-4BB2-B0C0-B2D4EFC5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DB083-8E86-41FC-B359-889FFC25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62A1F-53CF-4396-BCD3-CAC6E850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60E434-A08E-480F-A35F-8A4AB6AD1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69115F-CDEC-4332-B32C-7A3FC261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AE48D-87E0-4130-B16F-8CAC6F71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B92B1-9E9B-40F1-B208-02D77E57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3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B2758-FA36-4A3A-86C9-B364BF39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4E43E-B6E7-42C4-AEA2-4B83E8A1F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4566C6-BB74-4CFD-803F-FB38D3ABF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07C69D-5C6C-4DE5-A43B-4CE54954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268E4-3BD6-4FCC-99BF-9DC9FD76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2AC42B-AFF0-4445-BD1E-5B094252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2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04724-E841-4B6B-8780-A49A4BAE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17D483-E5DF-44AD-8F84-19FF99626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7ED20-22E9-44FB-A266-C1E5220BF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CF4779-6815-4164-ADAB-40EB15CD6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15D00F-4710-4D7C-BDED-B27BDCE28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345B71-1043-480C-9F63-EB453A5F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5D9402-CAF1-4584-BB36-41D79B6F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C9D02F-151F-4D66-9C72-B8C30F00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934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AED4E-152E-423D-A8D1-13EA4417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3B9455-C69C-46E2-A82E-EF01C1469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F40380-63A1-4AE2-B9F2-0775D2F5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C50592-FE1D-4F07-9E32-5DA5707C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10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BD381A-9EE3-41DE-89EE-AF6CE4B4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EB5069-82F6-4CFD-A48F-84D56221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32D16-39A1-4DBD-946D-D3963A80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4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2C364-32C0-44C7-98AE-D88736BC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F1246-3C63-406C-B86F-C1747C1D8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A2593D-F041-4B42-85B8-78B00CB1C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CC0E7-BD95-4C45-8A8C-5B42D96C2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FCF344-57BD-4565-8EF8-CA74E666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801B46-289C-4F97-9F8A-1CAF32E40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2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CC2DF-2910-40B6-AA0F-D0556A7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4400C2-B0D6-42D9-922F-7FA606F9C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2C55F-9EC6-47B7-87EF-2D8F4834E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9D8C66-5E74-404A-8341-426CB540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B38E6B-635B-4176-AB66-EE165E27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96CB1A-DFE5-47EE-8A68-A667032C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73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A38DB8-AE65-49CE-BE1F-1233DC31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F5F72D-A91F-4266-8C5F-40D34AB11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AC5838-B277-4F65-9BBB-0139064E9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12BE-AD7B-4946-A605-73CA291792D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E765D3-E81D-41A9-8FEF-6EFB2F4C2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97D8A6-6CCB-42C5-9A38-C1AF5C7C9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C7088-2FA3-4CAF-AB2A-A677B22D7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5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2.jpe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Pr_uNEBuGo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7FF64-61B2-4FB9-A04A-FFE420DDA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D57EBA-CC72-4247-8AAB-58EC07D78C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6F8EE97-1DE9-4784-AF1E-585046CA4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1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346229" y="1488415"/>
            <a:ext cx="12748334" cy="55249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5228172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스테이지 맵 구성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33A4F1-0537-41A0-86E5-0E925A55E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3" y="1650162"/>
            <a:ext cx="5793924" cy="35576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D26BD8-8705-4214-A11B-D7AA9EC2D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362" y="2625354"/>
            <a:ext cx="6261769" cy="398368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B7BA54F-7C01-4C86-A133-760E0CDB0F6B}"/>
              </a:ext>
            </a:extLst>
          </p:cNvPr>
          <p:cNvSpPr txBox="1">
            <a:spLocks/>
          </p:cNvSpPr>
          <p:nvPr/>
        </p:nvSpPr>
        <p:spPr>
          <a:xfrm>
            <a:off x="655608" y="4770408"/>
            <a:ext cx="6593834" cy="16390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동굴을 모티브로 제작</a:t>
            </a:r>
            <a:endParaRPr lang="en-US" altLang="ko-KR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 게임을 처음 접하는 유저가 다음 진행 상태로 자연스럽게 플레이가 유도되도록 구성 </a:t>
            </a:r>
            <a:endParaRPr lang="en-US" altLang="ko-KR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735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346229" y="1488415"/>
            <a:ext cx="12748334" cy="55249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5228172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 모습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70A2A8-83D8-4496-BC2F-72A2E9AE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363" y="3300327"/>
            <a:ext cx="3227521" cy="35576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C4BE65-DDB4-4EBF-8C4A-8CCDE524F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4" y="1608781"/>
            <a:ext cx="3390347" cy="2831014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58109270-7E59-4E80-8ADD-756C57538E32}"/>
              </a:ext>
            </a:extLst>
          </p:cNvPr>
          <p:cNvSpPr txBox="1">
            <a:spLocks/>
          </p:cNvSpPr>
          <p:nvPr/>
        </p:nvSpPr>
        <p:spPr>
          <a:xfrm>
            <a:off x="4280088" y="1816359"/>
            <a:ext cx="7250796" cy="10356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 맵 </a:t>
            </a: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곳곳에 가로등을 만들어 시야 제공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2D55C22-8F51-4AAC-AA8D-CBB0C42DB722}"/>
              </a:ext>
            </a:extLst>
          </p:cNvPr>
          <p:cNvSpPr txBox="1">
            <a:spLocks/>
          </p:cNvSpPr>
          <p:nvPr/>
        </p:nvSpPr>
        <p:spPr>
          <a:xfrm>
            <a:off x="888521" y="5079163"/>
            <a:ext cx="7842037" cy="1035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플레이의 긴장을 늦추지 않는 여러 장치 적용  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346229" y="1488415"/>
            <a:ext cx="12748334" cy="55249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5228172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 모습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9ED0C8-A3D2-414D-B67C-542C0EA9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717" y="1611858"/>
            <a:ext cx="4426738" cy="24802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6608AA-D340-457F-8266-477AF8ABB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2" y="3486562"/>
            <a:ext cx="3640994" cy="3163936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DF13155D-6E45-4FAE-AF10-4B5C720D444E}"/>
              </a:ext>
            </a:extLst>
          </p:cNvPr>
          <p:cNvSpPr txBox="1">
            <a:spLocks/>
          </p:cNvSpPr>
          <p:nvPr/>
        </p:nvSpPr>
        <p:spPr>
          <a:xfrm>
            <a:off x="5697278" y="4460173"/>
            <a:ext cx="5749975" cy="1639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8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어드밴처</a:t>
            </a: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게임 특색에 맞게 퀘스트로 게임 진행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533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346229" y="1488415"/>
            <a:ext cx="12748334" cy="55249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5228172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 모습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514BC2-88E4-404C-8F4C-0E8E373B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66" y="1711941"/>
            <a:ext cx="3638550" cy="2533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999807-AF66-445C-9C62-0944F5EA9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55" y="1931656"/>
            <a:ext cx="3489404" cy="2994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744CD7-BC75-45F9-B92C-F3DE701B4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84" y="3819042"/>
            <a:ext cx="3984347" cy="299468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38BA808-389F-4CF9-A472-4199232AFA20}"/>
              </a:ext>
            </a:extLst>
          </p:cNvPr>
          <p:cNvSpPr txBox="1">
            <a:spLocks/>
          </p:cNvSpPr>
          <p:nvPr/>
        </p:nvSpPr>
        <p:spPr>
          <a:xfrm>
            <a:off x="5697278" y="4460173"/>
            <a:ext cx="5749975" cy="1639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퀘스트에 필요한 조건을 달성하여 다음 스테이지로 이동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761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346229" y="1488415"/>
            <a:ext cx="12748334" cy="55249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5228172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스테이지 전경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241BD7-255B-492B-88A1-483ECE60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070" y="1557349"/>
            <a:ext cx="5887053" cy="4055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80DE5E-194E-4FDD-8DF1-8269D3EC8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24"/>
          <a:stretch/>
        </p:blipFill>
        <p:spPr>
          <a:xfrm>
            <a:off x="941877" y="2744369"/>
            <a:ext cx="5259433" cy="36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81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346229" y="1488415"/>
            <a:ext cx="12748334" cy="55249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5228172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스테이지 전경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5222E7-B2E9-456A-9F9B-BC70BE2D2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939" y="4028536"/>
            <a:ext cx="4225452" cy="265969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588972E-8533-4F92-94E3-DFEFC2215877}"/>
              </a:ext>
            </a:extLst>
          </p:cNvPr>
          <p:cNvSpPr txBox="1">
            <a:spLocks/>
          </p:cNvSpPr>
          <p:nvPr/>
        </p:nvSpPr>
        <p:spPr>
          <a:xfrm>
            <a:off x="-1" y="3733079"/>
            <a:ext cx="5983135" cy="10356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>
              <a:lnSpc>
                <a:spcPct val="150000"/>
              </a:lnSpc>
            </a:pP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산을 모티브로 제작  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algn="r" latinLnBrk="0">
              <a:lnSpc>
                <a:spcPct val="150000"/>
              </a:lnSpc>
            </a:pP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그래픽 요소를 적극 활용해 맵 구성 </a:t>
            </a: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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F94DD1-2CC0-431F-88F7-5D338CAC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240" y="1679962"/>
            <a:ext cx="3900799" cy="28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8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346229" y="1488415"/>
            <a:ext cx="12748334" cy="55249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5228172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스테이지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298B96-9D0F-47FF-8B58-BCD528CD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27" y="1683179"/>
            <a:ext cx="4700245" cy="32697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A86C72-AC61-47DF-ACC6-1D90B3BB2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5" t="8507" r="5530" b="9793"/>
          <a:stretch/>
        </p:blipFill>
        <p:spPr>
          <a:xfrm>
            <a:off x="163901" y="3670749"/>
            <a:ext cx="4700245" cy="305498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AA2338F-10B2-4DD5-9430-37A6C1BAB44C}"/>
              </a:ext>
            </a:extLst>
          </p:cNvPr>
          <p:cNvSpPr txBox="1">
            <a:spLocks/>
          </p:cNvSpPr>
          <p:nvPr/>
        </p:nvSpPr>
        <p:spPr>
          <a:xfrm>
            <a:off x="5765210" y="4736218"/>
            <a:ext cx="5749975" cy="16390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1 </a:t>
            </a: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스테이지와 동일한 퀘스트 구조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하지만 상대가 </a:t>
            </a:r>
            <a:r>
              <a:rPr lang="en-US" altLang="ko-KR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</a:t>
            </a:r>
            <a:r>
              <a:rPr lang="en-US" altLang="ko-KR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되도록 하여 차별점을 둠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54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346229" y="1488415"/>
            <a:ext cx="12748334" cy="55249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5228172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스테이지 </a:t>
            </a:r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미로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3D32F3-040C-4399-98F2-B869846B6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6"/>
          <a:stretch/>
        </p:blipFill>
        <p:spPr>
          <a:xfrm>
            <a:off x="2141522" y="4189224"/>
            <a:ext cx="3993127" cy="2453715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BAF5C014-DFB5-473A-B512-91729878C7A3}"/>
              </a:ext>
            </a:extLst>
          </p:cNvPr>
          <p:cNvSpPr txBox="1">
            <a:spLocks/>
          </p:cNvSpPr>
          <p:nvPr/>
        </p:nvSpPr>
        <p:spPr>
          <a:xfrm>
            <a:off x="5745193" y="4149504"/>
            <a:ext cx="6037411" cy="205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단조로운 일자형 진행 구조를 탈피하기 위한 마지막 스테이지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sym typeface="Wingdings" panose="05000000000000000000" pitchFamily="2" charset="2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시야 전환을 통해 플레이의 다양성 추구</a:t>
            </a:r>
            <a:endParaRPr lang="en-US" altLang="ko-KR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370D6-0929-43EA-B169-A445C1CAF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35" y="1712702"/>
            <a:ext cx="3781601" cy="31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2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346229" y="1488415"/>
            <a:ext cx="12748334" cy="552494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5228172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AF5C014-DFB5-473A-B512-91729878C7A3}"/>
              </a:ext>
            </a:extLst>
          </p:cNvPr>
          <p:cNvSpPr txBox="1">
            <a:spLocks/>
          </p:cNvSpPr>
          <p:nvPr/>
        </p:nvSpPr>
        <p:spPr>
          <a:xfrm>
            <a:off x="1813101" y="4606237"/>
            <a:ext cx="9031721" cy="149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lnSpc>
                <a:spcPct val="150000"/>
              </a:lnSpc>
            </a:pPr>
            <a:r>
              <a:rPr lang="ko-KR" altLang="en-US" sz="32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컷신을</a:t>
            </a:r>
            <a:r>
              <a:rPr lang="ko-KR" altLang="en-US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sym typeface="Wingdings" panose="05000000000000000000" pitchFamily="2" charset="2"/>
              </a:rPr>
              <a:t> 이용한 매력적인 스토리 구성</a:t>
            </a:r>
            <a:endParaRPr lang="en-US" altLang="ko-KR" sz="3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2E546D-3697-44BA-A6EC-617B3FF12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6" y="1779915"/>
            <a:ext cx="5549567" cy="3415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229566-5240-487B-945B-E5ADBAF29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67" y="1779914"/>
            <a:ext cx="5165069" cy="34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08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66B7691-0637-4E92-A777-B47ECC01C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4A63D6-CE89-4FC0-B409-437AB5CF1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8740"/>
            <a:ext cx="9144000" cy="2629469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 Semilight" panose="020B0503020000020004" pitchFamily="34" charset="-127"/>
              </a:rPr>
              <a:t>그래픽 발표</a:t>
            </a:r>
          </a:p>
        </p:txBody>
      </p:sp>
    </p:spTree>
    <p:extLst>
      <p:ext uri="{BB962C8B-B14F-4D97-AF65-F5344CB8AC3E}">
        <p14:creationId xmlns:p14="http://schemas.microsoft.com/office/powerpoint/2010/main" val="32014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</a:t>
            </a:r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주인공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35B441B-D68F-4F8F-8341-EE0842BA9506}"/>
              </a:ext>
            </a:extLst>
          </p:cNvPr>
          <p:cNvSpPr txBox="1">
            <a:spLocks/>
          </p:cNvSpPr>
          <p:nvPr/>
        </p:nvSpPr>
        <p:spPr>
          <a:xfrm>
            <a:off x="2073640" y="178185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6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9B66886-31E5-45B7-B795-C066A2EC2EF9}"/>
              </a:ext>
            </a:extLst>
          </p:cNvPr>
          <p:cNvSpPr txBox="1">
            <a:spLocks/>
          </p:cNvSpPr>
          <p:nvPr/>
        </p:nvSpPr>
        <p:spPr>
          <a:xfrm>
            <a:off x="4937083" y="2045726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소년</a:t>
            </a:r>
            <a:endParaRPr lang="en-US" altLang="ko-KR" sz="2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2E082666-ACB9-4BD2-BE48-9FAC737CF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22" y="1781854"/>
            <a:ext cx="2170800" cy="365688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C1980E4E-66E3-4040-B292-9F6A6BE46FDB}"/>
              </a:ext>
            </a:extLst>
          </p:cNvPr>
          <p:cNvSpPr txBox="1">
            <a:spLocks/>
          </p:cNvSpPr>
          <p:nvPr/>
        </p:nvSpPr>
        <p:spPr>
          <a:xfrm>
            <a:off x="4937083" y="2791392"/>
            <a:ext cx="5032596" cy="20457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호기심이 왕성하고 동물을 좋아하는 소년</a:t>
            </a: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우연히</a:t>
            </a: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움직이는 토끼인형을 발견하고 인형을 따라가다 보니 함정에 빠지게 된다</a:t>
            </a: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19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35B441B-D68F-4F8F-8341-EE0842BA9506}"/>
              </a:ext>
            </a:extLst>
          </p:cNvPr>
          <p:cNvSpPr txBox="1">
            <a:spLocks/>
          </p:cNvSpPr>
          <p:nvPr/>
        </p:nvSpPr>
        <p:spPr>
          <a:xfrm>
            <a:off x="2073640" y="178185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6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</a:t>
            </a:r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4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컷씬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A93DAC9-9377-4569-969C-FAA5CF115FF3}"/>
              </a:ext>
            </a:extLst>
          </p:cNvPr>
          <p:cNvSpPr txBox="1">
            <a:spLocks/>
          </p:cNvSpPr>
          <p:nvPr/>
        </p:nvSpPr>
        <p:spPr>
          <a:xfrm>
            <a:off x="3388241" y="2566418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7A52953-055D-41C4-9B67-52FFF5EF8BA7}"/>
              </a:ext>
            </a:extLst>
          </p:cNvPr>
          <p:cNvSpPr txBox="1">
            <a:spLocks/>
          </p:cNvSpPr>
          <p:nvPr/>
        </p:nvSpPr>
        <p:spPr>
          <a:xfrm>
            <a:off x="3388240" y="3428999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</a:t>
            </a:r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UI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9B66886-31E5-45B7-B795-C066A2EC2EF9}"/>
              </a:ext>
            </a:extLst>
          </p:cNvPr>
          <p:cNvSpPr txBox="1">
            <a:spLocks/>
          </p:cNvSpPr>
          <p:nvPr/>
        </p:nvSpPr>
        <p:spPr>
          <a:xfrm>
            <a:off x="3386578" y="4267207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컷씬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29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459829-C3AB-4B81-A008-3531D8B8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7" y="4306508"/>
            <a:ext cx="9414857" cy="59531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ADBE46-D422-447A-B314-7E3E913CF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207" y="2386809"/>
            <a:ext cx="1084582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B63E2E-5C34-452A-B34E-B00F0BAB2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911">
            <a:off x="2404573" y="2309326"/>
            <a:ext cx="10845820" cy="68580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735B441B-D68F-4F8F-8341-EE0842BA9506}"/>
              </a:ext>
            </a:extLst>
          </p:cNvPr>
          <p:cNvSpPr txBox="1">
            <a:spLocks/>
          </p:cNvSpPr>
          <p:nvPr/>
        </p:nvSpPr>
        <p:spPr>
          <a:xfrm>
            <a:off x="2073640" y="178185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6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컨셉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A93DAC9-9377-4569-969C-FAA5CF115FF3}"/>
              </a:ext>
            </a:extLst>
          </p:cNvPr>
          <p:cNvSpPr txBox="1">
            <a:spLocks/>
          </p:cNvSpPr>
          <p:nvPr/>
        </p:nvSpPr>
        <p:spPr>
          <a:xfrm>
            <a:off x="3388241" y="258939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컬러 팔레트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7A52953-055D-41C4-9B67-52FFF5EF8BA7}"/>
              </a:ext>
            </a:extLst>
          </p:cNvPr>
          <p:cNvSpPr txBox="1">
            <a:spLocks/>
          </p:cNvSpPr>
          <p:nvPr/>
        </p:nvSpPr>
        <p:spPr>
          <a:xfrm>
            <a:off x="3388240" y="4614035"/>
            <a:ext cx="24138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브러쉬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D2DDAA8-E2BE-4B77-A26C-7C9F0AEAB3BD}"/>
              </a:ext>
            </a:extLst>
          </p:cNvPr>
          <p:cNvSpPr txBox="1">
            <a:spLocks/>
          </p:cNvSpPr>
          <p:nvPr/>
        </p:nvSpPr>
        <p:spPr>
          <a:xfrm>
            <a:off x="4625061" y="1778023"/>
            <a:ext cx="4541912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동화</a:t>
            </a:r>
            <a:r>
              <a:rPr lang="en-US" altLang="ko-KR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공포</a:t>
            </a:r>
            <a:r>
              <a:rPr lang="en-US" altLang="ko-KR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기괴함</a:t>
            </a:r>
            <a:endParaRPr lang="en-US" altLang="ko-KR" sz="2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1FAE709-920A-43F2-BF65-825755865E73}"/>
              </a:ext>
            </a:extLst>
          </p:cNvPr>
          <p:cNvSpPr txBox="1">
            <a:spLocks/>
          </p:cNvSpPr>
          <p:nvPr/>
        </p:nvSpPr>
        <p:spPr>
          <a:xfrm>
            <a:off x="6041086" y="4237113"/>
            <a:ext cx="4541912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2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F8BCC6-B72B-4209-974D-67C64325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73" y="4300282"/>
            <a:ext cx="9414857" cy="59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" y="-13924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실내, 앉아있는, 고양이, 작은이(가) 표시된 사진&#10;&#10;자동 생성된 설명">
            <a:extLst>
              <a:ext uri="{FF2B5EF4-FFF2-40B4-BE49-F238E27FC236}">
                <a16:creationId xmlns:a16="http://schemas.microsoft.com/office/drawing/2014/main" id="{57B64866-9C38-4E8E-AB65-F2AC7CEF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07" y="843739"/>
            <a:ext cx="8003582" cy="506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59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" y="-13924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실내, 앉아있는, 고양이, 작은이(가) 표시된 사진&#10;&#10;자동 생성된 설명">
            <a:extLst>
              <a:ext uri="{FF2B5EF4-FFF2-40B4-BE49-F238E27FC236}">
                <a16:creationId xmlns:a16="http://schemas.microsoft.com/office/drawing/2014/main" id="{57B64866-9C38-4E8E-AB65-F2AC7CEF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07" y="843739"/>
            <a:ext cx="8003582" cy="506080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7B821C5D-14E3-4055-BEBC-DC50ACE435E4}"/>
              </a:ext>
            </a:extLst>
          </p:cNvPr>
          <p:cNvSpPr txBox="1">
            <a:spLocks/>
          </p:cNvSpPr>
          <p:nvPr/>
        </p:nvSpPr>
        <p:spPr>
          <a:xfrm>
            <a:off x="3324676" y="2292663"/>
            <a:ext cx="4541912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매일 </a:t>
            </a:r>
            <a:r>
              <a:rPr lang="ko-KR" altLang="en-US" sz="16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잠자고싶다</a:t>
            </a:r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만사가 귀찮다</a:t>
            </a:r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424F0A2-706C-40D2-8D37-C085C8735866}"/>
              </a:ext>
            </a:extLst>
          </p:cNvPr>
          <p:cNvSpPr txBox="1">
            <a:spLocks/>
          </p:cNvSpPr>
          <p:nvPr/>
        </p:nvSpPr>
        <p:spPr>
          <a:xfrm>
            <a:off x="3104881" y="4921768"/>
            <a:ext cx="4541912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사실 그다지 </a:t>
            </a:r>
            <a:r>
              <a:rPr lang="ko-KR" altLang="en-US" sz="16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착하진</a:t>
            </a:r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않다</a:t>
            </a:r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60C98DD-48FB-4FB7-BA31-85FCE0409CEF}"/>
              </a:ext>
            </a:extLst>
          </p:cNvPr>
          <p:cNvSpPr txBox="1">
            <a:spLocks/>
          </p:cNvSpPr>
          <p:nvPr/>
        </p:nvSpPr>
        <p:spPr>
          <a:xfrm>
            <a:off x="6698348" y="115122"/>
            <a:ext cx="4541912" cy="2423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귀여운 알</a:t>
            </a:r>
            <a:endParaRPr lang="en-US" altLang="ko-KR" sz="1600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파카를 보</a:t>
            </a:r>
            <a:endParaRPr lang="en-US" altLang="ko-KR" sz="1600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여드리겠</a:t>
            </a:r>
            <a:endParaRPr lang="en-US" altLang="ko-KR" sz="1600" dirty="0">
              <a:solidFill>
                <a:srgbClr val="FFFF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습니다</a:t>
            </a:r>
            <a:r>
              <a:rPr lang="en-US" altLang="ko-KR" sz="1600" dirty="0">
                <a:solidFill>
                  <a:srgbClr val="FFFF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C683946-4EBA-4D25-9F82-B88021FF02B8}"/>
              </a:ext>
            </a:extLst>
          </p:cNvPr>
          <p:cNvSpPr txBox="1">
            <a:spLocks/>
          </p:cNvSpPr>
          <p:nvPr/>
        </p:nvSpPr>
        <p:spPr>
          <a:xfrm>
            <a:off x="6960734" y="4699912"/>
            <a:ext cx="4541912" cy="1501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놀기 좋아하고</a:t>
            </a:r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사고 많이 칠 것 같다</a:t>
            </a:r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긍정적이고 활달하다</a:t>
            </a:r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3942BCD-AF21-4B2A-99CF-F414535C21C9}"/>
              </a:ext>
            </a:extLst>
          </p:cNvPr>
          <p:cNvSpPr txBox="1">
            <a:spLocks/>
          </p:cNvSpPr>
          <p:nvPr/>
        </p:nvSpPr>
        <p:spPr>
          <a:xfrm>
            <a:off x="9158699" y="4437844"/>
            <a:ext cx="4541912" cy="1501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최종보스</a:t>
            </a:r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낡은 토끼인형이다</a:t>
            </a:r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r>
              <a:rPr lang="ko-KR" altLang="en-US" sz="1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인간을 싫어한다</a:t>
            </a:r>
            <a:endParaRPr lang="en-US" altLang="ko-KR" sz="1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464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" y="-13924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 descr="실내, 작은이(가) 표시된 사진&#10;&#10;자동 생성된 설명">
            <a:extLst>
              <a:ext uri="{FF2B5EF4-FFF2-40B4-BE49-F238E27FC236}">
                <a16:creationId xmlns:a16="http://schemas.microsoft.com/office/drawing/2014/main" id="{0106A08D-D5D3-4258-A7DD-51096D2B1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01" y="608381"/>
            <a:ext cx="5431971" cy="3434731"/>
          </a:xfrm>
          <a:prstGeom prst="rect">
            <a:avLst/>
          </a:prstGeom>
        </p:spPr>
      </p:pic>
      <p:pic>
        <p:nvPicPr>
          <p:cNvPr id="7" name="그림 6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47071C1E-66A9-4827-8A2D-0885236A3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9" y="3388720"/>
            <a:ext cx="5382010" cy="34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79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35B441B-D68F-4F8F-8341-EE0842BA9506}"/>
              </a:ext>
            </a:extLst>
          </p:cNvPr>
          <p:cNvSpPr txBox="1">
            <a:spLocks/>
          </p:cNvSpPr>
          <p:nvPr/>
        </p:nvSpPr>
        <p:spPr>
          <a:xfrm>
            <a:off x="2073640" y="178185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6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움직이기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D2DDAA8-E2BE-4B77-A26C-7C9F0AEAB3BD}"/>
              </a:ext>
            </a:extLst>
          </p:cNvPr>
          <p:cNvSpPr txBox="1">
            <a:spLocks/>
          </p:cNvSpPr>
          <p:nvPr/>
        </p:nvSpPr>
        <p:spPr>
          <a:xfrm>
            <a:off x="5445045" y="1778023"/>
            <a:ext cx="4541912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Spine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0DBFD-0433-4F13-984B-5E4C921EA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708" y="3397648"/>
            <a:ext cx="5239322" cy="2619661"/>
          </a:xfrm>
          <a:prstGeom prst="rect">
            <a:avLst/>
          </a:prstGeom>
        </p:spPr>
      </p:pic>
      <p:pic>
        <p:nvPicPr>
          <p:cNvPr id="18" name="그림 17" descr="장난감, 인형, 작은, 실내이(가) 표시된 사진&#10;&#10;자동 생성된 설명">
            <a:extLst>
              <a:ext uri="{FF2B5EF4-FFF2-40B4-BE49-F238E27FC236}">
                <a16:creationId xmlns:a16="http://schemas.microsoft.com/office/drawing/2014/main" id="{F5E82CD4-C64F-433D-951E-7B9C9AD4B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38" y="2904783"/>
            <a:ext cx="2345226" cy="34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95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35B441B-D68F-4F8F-8341-EE0842BA9506}"/>
              </a:ext>
            </a:extLst>
          </p:cNvPr>
          <p:cNvSpPr txBox="1">
            <a:spLocks/>
          </p:cNvSpPr>
          <p:nvPr/>
        </p:nvSpPr>
        <p:spPr>
          <a:xfrm>
            <a:off x="2073640" y="178185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6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에셋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D2DDAA8-E2BE-4B77-A26C-7C9F0AEAB3BD}"/>
              </a:ext>
            </a:extLst>
          </p:cNvPr>
          <p:cNvSpPr txBox="1">
            <a:spLocks/>
          </p:cNvSpPr>
          <p:nvPr/>
        </p:nvSpPr>
        <p:spPr>
          <a:xfrm>
            <a:off x="4625061" y="1778023"/>
            <a:ext cx="4541912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Low Poly Series: Caverns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290F44-1476-4BFA-A922-A302300A9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94" y="3050014"/>
            <a:ext cx="3813830" cy="2147405"/>
          </a:xfrm>
          <a:prstGeom prst="rect">
            <a:avLst/>
          </a:prstGeom>
        </p:spPr>
      </p:pic>
      <p:pic>
        <p:nvPicPr>
          <p:cNvPr id="18" name="그림 17" descr="자연, 건물이(가) 표시된 사진&#10;&#10;자동 생성된 설명">
            <a:extLst>
              <a:ext uri="{FF2B5EF4-FFF2-40B4-BE49-F238E27FC236}">
                <a16:creationId xmlns:a16="http://schemas.microsoft.com/office/drawing/2014/main" id="{90522A7D-6294-4BDC-83AA-CD6692A3B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41" y="3050014"/>
            <a:ext cx="3813830" cy="21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</a:t>
            </a:r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,UI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35B441B-D68F-4F8F-8341-EE0842BA9506}"/>
              </a:ext>
            </a:extLst>
          </p:cNvPr>
          <p:cNvSpPr txBox="1">
            <a:spLocks/>
          </p:cNvSpPr>
          <p:nvPr/>
        </p:nvSpPr>
        <p:spPr>
          <a:xfrm>
            <a:off x="2073640" y="178185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6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D2DDAA8-E2BE-4B77-A26C-7C9F0AEAB3BD}"/>
              </a:ext>
            </a:extLst>
          </p:cNvPr>
          <p:cNvSpPr txBox="1">
            <a:spLocks/>
          </p:cNvSpPr>
          <p:nvPr/>
        </p:nvSpPr>
        <p:spPr>
          <a:xfrm>
            <a:off x="4252344" y="1778023"/>
            <a:ext cx="4541912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Inventory Master - </a:t>
            </a:r>
            <a:r>
              <a:rPr lang="en-US" altLang="ko-KR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uGUI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 descr="실내, 기기이(가) 표시된 사진&#10;&#10;자동 생성된 설명">
            <a:extLst>
              <a:ext uri="{FF2B5EF4-FFF2-40B4-BE49-F238E27FC236}">
                <a16:creationId xmlns:a16="http://schemas.microsoft.com/office/drawing/2014/main" id="{FE24C36D-A555-4F7E-B34C-117D83574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62" y="2845937"/>
            <a:ext cx="2332774" cy="3337909"/>
          </a:xfrm>
          <a:prstGeom prst="rect">
            <a:avLst/>
          </a:prstGeom>
        </p:spPr>
      </p:pic>
      <p:pic>
        <p:nvPicPr>
          <p:cNvPr id="21" name="그림 20" descr="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597C20B-FA94-4CB6-8673-183011C95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620" y="2845937"/>
            <a:ext cx="2332774" cy="3337909"/>
          </a:xfrm>
          <a:prstGeom prst="rect">
            <a:avLst/>
          </a:prstGeom>
        </p:spPr>
      </p:pic>
      <p:pic>
        <p:nvPicPr>
          <p:cNvPr id="23" name="그림 22" descr="개체이(가) 표시된 사진&#10;&#10;자동 생성된 설명">
            <a:extLst>
              <a:ext uri="{FF2B5EF4-FFF2-40B4-BE49-F238E27FC236}">
                <a16:creationId xmlns:a16="http://schemas.microsoft.com/office/drawing/2014/main" id="{AC9E0AD3-460C-498F-B40B-CDA7BC4A9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695" y="3229309"/>
            <a:ext cx="250343" cy="245707"/>
          </a:xfrm>
          <a:prstGeom prst="rect">
            <a:avLst/>
          </a:prstGeom>
        </p:spPr>
      </p:pic>
      <p:pic>
        <p:nvPicPr>
          <p:cNvPr id="25" name="그림 24" descr="개체이(가) 표시된 사진&#10;&#10;자동 생성된 설명">
            <a:extLst>
              <a:ext uri="{FF2B5EF4-FFF2-40B4-BE49-F238E27FC236}">
                <a16:creationId xmlns:a16="http://schemas.microsoft.com/office/drawing/2014/main" id="{52602A05-997C-4B84-A4F9-D8CCA77E6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278" y="3770664"/>
            <a:ext cx="333749" cy="327569"/>
          </a:xfrm>
          <a:prstGeom prst="rect">
            <a:avLst/>
          </a:prstGeom>
        </p:spPr>
      </p:pic>
      <p:pic>
        <p:nvPicPr>
          <p:cNvPr id="27" name="그림 26" descr="전자기기, 모니터이(가) 표시된 사진&#10;&#10;자동 생성된 설명">
            <a:extLst>
              <a:ext uri="{FF2B5EF4-FFF2-40B4-BE49-F238E27FC236}">
                <a16:creationId xmlns:a16="http://schemas.microsoft.com/office/drawing/2014/main" id="{ACED1021-C7A9-4E76-B599-AF4AAC3BD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9" y="4905848"/>
            <a:ext cx="426457" cy="420277"/>
          </a:xfrm>
          <a:prstGeom prst="rect">
            <a:avLst/>
          </a:prstGeom>
        </p:spPr>
      </p:pic>
      <p:pic>
        <p:nvPicPr>
          <p:cNvPr id="29" name="그림 28" descr="기어, 철물이(가) 표시된 사진&#10;&#10;자동 생성된 설명">
            <a:extLst>
              <a:ext uri="{FF2B5EF4-FFF2-40B4-BE49-F238E27FC236}">
                <a16:creationId xmlns:a16="http://schemas.microsoft.com/office/drawing/2014/main" id="{DA428898-3352-4837-9C46-8730F0C97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19" y="4393881"/>
            <a:ext cx="216319" cy="21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6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</a:t>
            </a:r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,UI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35B441B-D68F-4F8F-8341-EE0842BA9506}"/>
              </a:ext>
            </a:extLst>
          </p:cNvPr>
          <p:cNvSpPr txBox="1">
            <a:spLocks/>
          </p:cNvSpPr>
          <p:nvPr/>
        </p:nvSpPr>
        <p:spPr>
          <a:xfrm>
            <a:off x="2073640" y="178185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6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</a:p>
        </p:txBody>
      </p:sp>
      <p:pic>
        <p:nvPicPr>
          <p:cNvPr id="4" name="그림 3" descr="케이크, 앉아있는, 실내이(가) 표시된 사진&#10;&#10;자동 생성된 설명">
            <a:extLst>
              <a:ext uri="{FF2B5EF4-FFF2-40B4-BE49-F238E27FC236}">
                <a16:creationId xmlns:a16="http://schemas.microsoft.com/office/drawing/2014/main" id="{F07E1C95-F719-4104-9620-A0813480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00" y="2882516"/>
            <a:ext cx="2677117" cy="3428589"/>
          </a:xfrm>
          <a:prstGeom prst="rect">
            <a:avLst/>
          </a:prstGeom>
        </p:spPr>
      </p:pic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B45A2530-5E17-44EC-BC2D-D81DC80CB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19" y="2882516"/>
            <a:ext cx="2664354" cy="34285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5836DD-6968-4C0B-926B-7412B41A2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16" y="3690052"/>
            <a:ext cx="461350" cy="473030"/>
          </a:xfrm>
          <a:prstGeom prst="rect">
            <a:avLst/>
          </a:prstGeom>
        </p:spPr>
      </p:pic>
      <p:pic>
        <p:nvPicPr>
          <p:cNvPr id="15" name="그림 14" descr="선인장, 식물이(가) 표시된 사진&#10;&#10;자동 생성된 설명">
            <a:extLst>
              <a:ext uri="{FF2B5EF4-FFF2-40B4-BE49-F238E27FC236}">
                <a16:creationId xmlns:a16="http://schemas.microsoft.com/office/drawing/2014/main" id="{124CEB9B-AEC3-4476-96E7-7C71A7C63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986" y="3078203"/>
            <a:ext cx="467190" cy="4730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E9AD07-8EED-498A-97D4-46D99DF7B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924" y="4378630"/>
            <a:ext cx="321193" cy="3270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E8C4FE8-9FAC-4489-9D4E-3FB6724B8D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80" y="2988658"/>
            <a:ext cx="1934696" cy="806379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D8D247CA-678B-411F-A897-BFF40FCE1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31" y="3795038"/>
            <a:ext cx="2179982" cy="9106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051541-6145-40C1-957E-FB9D2D8517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10" y="4829735"/>
            <a:ext cx="484710" cy="4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5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빨간색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1" name="그림 20" descr="실내이(가) 표시된 사진&#10;&#10;자동 생성된 설명">
            <a:extLst>
              <a:ext uri="{FF2B5EF4-FFF2-40B4-BE49-F238E27FC236}">
                <a16:creationId xmlns:a16="http://schemas.microsoft.com/office/drawing/2014/main" id="{EBAF4394-80DE-4833-A13A-8822FB04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47" y="2491538"/>
            <a:ext cx="2205561" cy="16693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3D019D-E35A-4695-A2A7-1D861731C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21" y="4390702"/>
            <a:ext cx="2205561" cy="2135912"/>
          </a:xfrm>
          <a:prstGeom prst="rect">
            <a:avLst/>
          </a:prstGeom>
        </p:spPr>
      </p:pic>
      <p:pic>
        <p:nvPicPr>
          <p:cNvPr id="23" name="그림 22" descr="균류이(가) 표시된 사진&#10;&#10;자동 생성된 설명">
            <a:extLst>
              <a:ext uri="{FF2B5EF4-FFF2-40B4-BE49-F238E27FC236}">
                <a16:creationId xmlns:a16="http://schemas.microsoft.com/office/drawing/2014/main" id="{DBD25FB6-CF94-4EC2-BF19-BF62C9AA9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24" y="4386454"/>
            <a:ext cx="2518982" cy="2046915"/>
          </a:xfrm>
          <a:prstGeom prst="rect">
            <a:avLst/>
          </a:prstGeom>
        </p:spPr>
      </p:pic>
      <p:pic>
        <p:nvPicPr>
          <p:cNvPr id="24" name="그림 23" descr="뜨거운, 실내이(가) 표시된 사진&#10;&#10;자동 생성된 설명">
            <a:extLst>
              <a:ext uri="{FF2B5EF4-FFF2-40B4-BE49-F238E27FC236}">
                <a16:creationId xmlns:a16="http://schemas.microsoft.com/office/drawing/2014/main" id="{D34E5E3D-2398-4DA7-98F2-24B6B9ACD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68" y="4489739"/>
            <a:ext cx="2190083" cy="1896009"/>
          </a:xfrm>
          <a:prstGeom prst="rect">
            <a:avLst/>
          </a:prstGeom>
        </p:spPr>
      </p:pic>
      <p:pic>
        <p:nvPicPr>
          <p:cNvPr id="20" name="그림 19" descr="실내이(가) 표시된 사진&#10;&#10;자동 생성된 설명">
            <a:extLst>
              <a:ext uri="{FF2B5EF4-FFF2-40B4-BE49-F238E27FC236}">
                <a16:creationId xmlns:a16="http://schemas.microsoft.com/office/drawing/2014/main" id="{7B363411-4A4A-454C-BB0E-44A4BE56BF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05" y="2505467"/>
            <a:ext cx="2205561" cy="16693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C6A7839-1951-4FA2-B0F1-2197920F82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7" y="3147809"/>
            <a:ext cx="1045136" cy="10391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8A09071-D375-4B08-9503-BD2E3CC54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50" y="3128901"/>
            <a:ext cx="1045136" cy="10451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CB10977-461F-41D1-B586-66501EBC22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63" y="3069011"/>
            <a:ext cx="1309588" cy="119102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BB5C7EE-58A7-45BB-BDCC-132FB81BB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42" y="3147809"/>
            <a:ext cx="1303385" cy="11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30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캐릭터</a:t>
            </a:r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-NPC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1980E4E-66E3-4040-B292-9F6A6BE46FDB}"/>
              </a:ext>
            </a:extLst>
          </p:cNvPr>
          <p:cNvSpPr txBox="1">
            <a:spLocks/>
          </p:cNvSpPr>
          <p:nvPr/>
        </p:nvSpPr>
        <p:spPr>
          <a:xfrm>
            <a:off x="1990792" y="4808074"/>
            <a:ext cx="927397" cy="523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토끼</a:t>
            </a: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실내, 앉아있는, 고양이, 작은이(가) 표시된 사진&#10;&#10;자동 생성된 설명">
            <a:extLst>
              <a:ext uri="{FF2B5EF4-FFF2-40B4-BE49-F238E27FC236}">
                <a16:creationId xmlns:a16="http://schemas.microsoft.com/office/drawing/2014/main" id="{99A9B924-03C7-42EC-BCC8-90BCAA38E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6" t="35507" r="1543" b="11594"/>
          <a:stretch/>
        </p:blipFill>
        <p:spPr>
          <a:xfrm>
            <a:off x="1868410" y="1711859"/>
            <a:ext cx="2213149" cy="3186587"/>
          </a:xfrm>
          <a:prstGeom prst="rect">
            <a:avLst/>
          </a:prstGeom>
        </p:spPr>
      </p:pic>
      <p:pic>
        <p:nvPicPr>
          <p:cNvPr id="12" name="그림 11" descr="실내, 앉아있는, 고양이, 작은이(가) 표시된 사진&#10;&#10;자동 생성된 설명">
            <a:extLst>
              <a:ext uri="{FF2B5EF4-FFF2-40B4-BE49-F238E27FC236}">
                <a16:creationId xmlns:a16="http://schemas.microsoft.com/office/drawing/2014/main" id="{40043068-AC0B-41E2-B08C-02E1A65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1" t="15676" r="47037" b="12077"/>
          <a:stretch/>
        </p:blipFill>
        <p:spPr>
          <a:xfrm>
            <a:off x="6768534" y="719942"/>
            <a:ext cx="1898857" cy="4352092"/>
          </a:xfrm>
          <a:prstGeom prst="rect">
            <a:avLst/>
          </a:prstGeom>
        </p:spPr>
      </p:pic>
      <p:pic>
        <p:nvPicPr>
          <p:cNvPr id="7" name="그림 6" descr="케이크, 테이블, 천, 위쪽이(가) 표시된 사진&#10;&#10;자동 생성된 설명">
            <a:extLst>
              <a:ext uri="{FF2B5EF4-FFF2-40B4-BE49-F238E27FC236}">
                <a16:creationId xmlns:a16="http://schemas.microsoft.com/office/drawing/2014/main" id="{503A2B46-9FA8-482C-B9A6-D37B03460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345" y="3706412"/>
            <a:ext cx="2460973" cy="1192034"/>
          </a:xfrm>
          <a:prstGeom prst="rect">
            <a:avLst/>
          </a:prstGeom>
        </p:spPr>
      </p:pic>
      <p:pic>
        <p:nvPicPr>
          <p:cNvPr id="10" name="그림 9" descr="테이블, 실내이(가) 표시된 사진&#10;&#10;자동 생성된 설명">
            <a:extLst>
              <a:ext uri="{FF2B5EF4-FFF2-40B4-BE49-F238E27FC236}">
                <a16:creationId xmlns:a16="http://schemas.microsoft.com/office/drawing/2014/main" id="{0B94A30E-C906-4596-9A63-5908A7F6C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41" y="3473174"/>
            <a:ext cx="1087144" cy="1425272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6DB44117-D4BA-4AC9-8241-F5C9EE870CC0}"/>
              </a:ext>
            </a:extLst>
          </p:cNvPr>
          <p:cNvSpPr txBox="1">
            <a:spLocks/>
          </p:cNvSpPr>
          <p:nvPr/>
        </p:nvSpPr>
        <p:spPr>
          <a:xfrm>
            <a:off x="4613067" y="4835756"/>
            <a:ext cx="1920444" cy="523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부엉이</a:t>
            </a: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8E1D2B2-F974-4B68-B62A-00A182B9F9BB}"/>
              </a:ext>
            </a:extLst>
          </p:cNvPr>
          <p:cNvSpPr txBox="1">
            <a:spLocks/>
          </p:cNvSpPr>
          <p:nvPr/>
        </p:nvSpPr>
        <p:spPr>
          <a:xfrm>
            <a:off x="9259822" y="4861193"/>
            <a:ext cx="1920444" cy="523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거북이</a:t>
            </a: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38722EB0-C7D9-4476-B16B-8872E90B7AA8}"/>
              </a:ext>
            </a:extLst>
          </p:cNvPr>
          <p:cNvSpPr txBox="1">
            <a:spLocks/>
          </p:cNvSpPr>
          <p:nvPr/>
        </p:nvSpPr>
        <p:spPr>
          <a:xfrm>
            <a:off x="7002893" y="5022966"/>
            <a:ext cx="2009614" cy="12396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1400" dirty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귀여운 </a:t>
            </a:r>
            <a:endParaRPr lang="en-US" altLang="ko-KR" sz="1400" dirty="0">
              <a:solidFill>
                <a:srgbClr val="FFFFF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latinLnBrk="0"/>
            <a:r>
              <a:rPr lang="ko-KR" altLang="en-US" sz="1400" dirty="0" err="1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알파카를</a:t>
            </a:r>
            <a:r>
              <a:rPr lang="ko-KR" altLang="en-US" sz="1400" dirty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endParaRPr lang="en-US" altLang="ko-KR" sz="1400" dirty="0">
              <a:solidFill>
                <a:srgbClr val="FFFFF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latinLnBrk="0"/>
            <a:r>
              <a:rPr lang="ko-KR" altLang="en-US" sz="1400" dirty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보여드리겠습니다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</a:p>
          <a:p>
            <a:pPr latinLnBrk="0"/>
            <a:r>
              <a:rPr lang="ko-KR" altLang="en-US" sz="1400" dirty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라는 신조를 가지고 산다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C0FF066-F6D3-4819-B127-01F13027EB36}"/>
              </a:ext>
            </a:extLst>
          </p:cNvPr>
          <p:cNvSpPr txBox="1">
            <a:spLocks/>
          </p:cNvSpPr>
          <p:nvPr/>
        </p:nvSpPr>
        <p:spPr>
          <a:xfrm>
            <a:off x="1682382" y="5194147"/>
            <a:ext cx="3530395" cy="1371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주인에게 버림받은 낡은 인형</a:t>
            </a:r>
            <a:endParaRPr lang="en-US" altLang="ko-KR" sz="1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00000"/>
              </a:lnSpc>
            </a:pP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OOZ</a:t>
            </a: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만들었다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빨간 물감으로 공격한다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6FFC17E-2709-49D5-A1DF-7777192BA2BE}"/>
              </a:ext>
            </a:extLst>
          </p:cNvPr>
          <p:cNvSpPr txBox="1">
            <a:spLocks/>
          </p:cNvSpPr>
          <p:nvPr/>
        </p:nvSpPr>
        <p:spPr>
          <a:xfrm>
            <a:off x="4434240" y="4989451"/>
            <a:ext cx="3530395" cy="1371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잠자다 일어나보니 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OOZ</a:t>
            </a: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b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떨어졌는데 배도 고프고</a:t>
            </a:r>
            <a:endParaRPr lang="en-US" altLang="ko-KR" sz="1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나가기도 귀찮아서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가만히 </a:t>
            </a:r>
            <a:endParaRPr lang="en-US" altLang="ko-KR" sz="1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누워있다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FD025D2-B434-4B4D-B50C-1AC5A9E0E0C0}"/>
              </a:ext>
            </a:extLst>
          </p:cNvPr>
          <p:cNvSpPr txBox="1">
            <a:spLocks/>
          </p:cNvSpPr>
          <p:nvPr/>
        </p:nvSpPr>
        <p:spPr>
          <a:xfrm>
            <a:off x="9078353" y="5122972"/>
            <a:ext cx="3530395" cy="99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용왕의 약을 구하기 위해 출장 갔다가</a:t>
            </a:r>
            <a:endParaRPr lang="en-US" altLang="ko-KR" sz="1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우연히 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OOZ</a:t>
            </a: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들어왔다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출세를 위해선 뭐든 할 수 있어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87CC1CC-E821-4AB9-A12D-226D63A96AFA}"/>
              </a:ext>
            </a:extLst>
          </p:cNvPr>
          <p:cNvSpPr txBox="1">
            <a:spLocks/>
          </p:cNvSpPr>
          <p:nvPr/>
        </p:nvSpPr>
        <p:spPr>
          <a:xfrm>
            <a:off x="6944424" y="4854770"/>
            <a:ext cx="1920444" cy="523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18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알파카</a:t>
            </a: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774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2" name="그림 51" descr="식물이(가) 표시된 사진&#10;&#10;자동 생성된 설명">
            <a:extLst>
              <a:ext uri="{FF2B5EF4-FFF2-40B4-BE49-F238E27FC236}">
                <a16:creationId xmlns:a16="http://schemas.microsoft.com/office/drawing/2014/main" id="{69E08B92-5B32-4087-99F5-068A0F1AA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37" y="626770"/>
            <a:ext cx="3401748" cy="371711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 descr="사진이(가) 표시된 사진&#10;&#10;자동 생성된 설명">
            <a:extLst>
              <a:ext uri="{FF2B5EF4-FFF2-40B4-BE49-F238E27FC236}">
                <a16:creationId xmlns:a16="http://schemas.microsoft.com/office/drawing/2014/main" id="{C004E304-A3B5-4775-9407-4DFBBCF20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09" y="2890242"/>
            <a:ext cx="900302" cy="2011224"/>
          </a:xfrm>
          <a:prstGeom prst="rect">
            <a:avLst/>
          </a:prstGeom>
        </p:spPr>
      </p:pic>
      <p:pic>
        <p:nvPicPr>
          <p:cNvPr id="6" name="그림 5" descr="케이크, 실내이(가) 표시된 사진&#10;&#10;자동 생성된 설명">
            <a:extLst>
              <a:ext uri="{FF2B5EF4-FFF2-40B4-BE49-F238E27FC236}">
                <a16:creationId xmlns:a16="http://schemas.microsoft.com/office/drawing/2014/main" id="{A4DAB5F8-C04F-4628-96A0-5F788509D9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58" y="2952700"/>
            <a:ext cx="3852317" cy="36095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DFF778-13C1-4398-9BD0-A41B79C12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85" y="3692785"/>
            <a:ext cx="667371" cy="865281"/>
          </a:xfrm>
          <a:prstGeom prst="rect">
            <a:avLst/>
          </a:prstGeom>
        </p:spPr>
      </p:pic>
      <p:pic>
        <p:nvPicPr>
          <p:cNvPr id="17" name="그림 16" descr="실내, 테이블, 앉아있는이(가) 표시된 사진&#10;&#10;자동 생성된 설명">
            <a:extLst>
              <a:ext uri="{FF2B5EF4-FFF2-40B4-BE49-F238E27FC236}">
                <a16:creationId xmlns:a16="http://schemas.microsoft.com/office/drawing/2014/main" id="{820BCFB2-BA48-420D-8670-E59A2DF20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99" y="3177860"/>
            <a:ext cx="1184793" cy="2247022"/>
          </a:xfrm>
          <a:prstGeom prst="rect">
            <a:avLst/>
          </a:prstGeom>
        </p:spPr>
      </p:pic>
      <p:pic>
        <p:nvPicPr>
          <p:cNvPr id="19" name="그림 18" descr="과일, 멜론, 테이블, 스위트메론이(가) 표시된 사진&#10;&#10;자동 생성된 설명">
            <a:extLst>
              <a:ext uri="{FF2B5EF4-FFF2-40B4-BE49-F238E27FC236}">
                <a16:creationId xmlns:a16="http://schemas.microsoft.com/office/drawing/2014/main" id="{69ADB592-F178-4DBD-9F10-EA0967BF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2" y="2656234"/>
            <a:ext cx="874531" cy="1001160"/>
          </a:xfrm>
          <a:prstGeom prst="rect">
            <a:avLst/>
          </a:prstGeom>
        </p:spPr>
      </p:pic>
      <p:pic>
        <p:nvPicPr>
          <p:cNvPr id="32" name="그림 31" descr="하늘, 실외이(가) 표시된 사진&#10;&#10;자동 생성된 설명">
            <a:extLst>
              <a:ext uri="{FF2B5EF4-FFF2-40B4-BE49-F238E27FC236}">
                <a16:creationId xmlns:a16="http://schemas.microsoft.com/office/drawing/2014/main" id="{32D24FB4-DE4E-447C-BB31-4B2ED3A266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17" y="4466885"/>
            <a:ext cx="4057332" cy="1755384"/>
          </a:xfrm>
          <a:prstGeom prst="rect">
            <a:avLst/>
          </a:prstGeom>
        </p:spPr>
      </p:pic>
      <p:pic>
        <p:nvPicPr>
          <p:cNvPr id="34" name="그림 33" descr="나무이(가) 표시된 사진&#10;&#10;자동 생성된 설명">
            <a:extLst>
              <a:ext uri="{FF2B5EF4-FFF2-40B4-BE49-F238E27FC236}">
                <a16:creationId xmlns:a16="http://schemas.microsoft.com/office/drawing/2014/main" id="{A7020ADC-35F7-45E8-9F93-6D944CA7D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58" y="3972688"/>
            <a:ext cx="1307984" cy="732114"/>
          </a:xfrm>
          <a:prstGeom prst="rect">
            <a:avLst/>
          </a:prstGeom>
        </p:spPr>
      </p:pic>
      <p:pic>
        <p:nvPicPr>
          <p:cNvPr id="36" name="그림 35" descr="음악이(가) 표시된 사진&#10;&#10;자동 생성된 설명">
            <a:extLst>
              <a:ext uri="{FF2B5EF4-FFF2-40B4-BE49-F238E27FC236}">
                <a16:creationId xmlns:a16="http://schemas.microsoft.com/office/drawing/2014/main" id="{1949B023-321F-4A37-A56B-16241D6A2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482715" y="1953113"/>
            <a:ext cx="1103689" cy="2486088"/>
          </a:xfrm>
          <a:prstGeom prst="rect">
            <a:avLst/>
          </a:prstGeom>
        </p:spPr>
      </p:pic>
      <p:pic>
        <p:nvPicPr>
          <p:cNvPr id="38" name="그림 37" descr="나무이(가) 표시된 사진&#10;&#10;자동 생성된 설명">
            <a:extLst>
              <a:ext uri="{FF2B5EF4-FFF2-40B4-BE49-F238E27FC236}">
                <a16:creationId xmlns:a16="http://schemas.microsoft.com/office/drawing/2014/main" id="{F18B0999-641A-4649-94AB-48B4EBFC5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398" y="5232126"/>
            <a:ext cx="1710996" cy="11380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B1E38D1-E004-44B8-9E13-66D8258E7D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532" y="2689507"/>
            <a:ext cx="275317" cy="86528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8B5F51D-9D62-41B1-AE5E-C6A19F7A35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435" y="2778823"/>
            <a:ext cx="633666" cy="69921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3DCFEE7-143A-4928-A30F-CF66AFB03C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69" y="2689289"/>
            <a:ext cx="515673" cy="79973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96E10E4-A828-431C-B21F-A2334D9AAB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337" y="4057768"/>
            <a:ext cx="457957" cy="712378"/>
          </a:xfrm>
          <a:prstGeom prst="rect">
            <a:avLst/>
          </a:prstGeom>
        </p:spPr>
      </p:pic>
      <p:pic>
        <p:nvPicPr>
          <p:cNvPr id="50" name="그림 49" descr="식물, 용설란이(가) 표시된 사진&#10;&#10;자동 생성된 설명">
            <a:extLst>
              <a:ext uri="{FF2B5EF4-FFF2-40B4-BE49-F238E27FC236}">
                <a16:creationId xmlns:a16="http://schemas.microsoft.com/office/drawing/2014/main" id="{B0BC2215-F971-430F-AEF5-A28275277F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233" y="2778823"/>
            <a:ext cx="1194917" cy="1246524"/>
          </a:xfrm>
          <a:prstGeom prst="rect">
            <a:avLst/>
          </a:prstGeom>
        </p:spPr>
      </p:pic>
      <p:pic>
        <p:nvPicPr>
          <p:cNvPr id="54" name="그림 53" descr="동물, 철물이(가) 표시된 사진&#10;&#10;자동 생성된 설명">
            <a:extLst>
              <a:ext uri="{FF2B5EF4-FFF2-40B4-BE49-F238E27FC236}">
                <a16:creationId xmlns:a16="http://schemas.microsoft.com/office/drawing/2014/main" id="{7E4437A0-13E5-4979-BC64-2F0A5CB17D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00" y="2952700"/>
            <a:ext cx="570124" cy="1019988"/>
          </a:xfrm>
          <a:prstGeom prst="rect">
            <a:avLst/>
          </a:prstGeom>
        </p:spPr>
      </p:pic>
      <p:pic>
        <p:nvPicPr>
          <p:cNvPr id="5" name="그림 4" descr="나무, 앉아있는, 테이블, 실내이(가) 표시된 사진&#10;&#10;자동 생성된 설명">
            <a:extLst>
              <a:ext uri="{FF2B5EF4-FFF2-40B4-BE49-F238E27FC236}">
                <a16:creationId xmlns:a16="http://schemas.microsoft.com/office/drawing/2014/main" id="{420D35B0-193E-41E8-8935-0E3B8CEC8E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59" y="875604"/>
            <a:ext cx="908464" cy="1698617"/>
          </a:xfrm>
          <a:prstGeom prst="rect">
            <a:avLst/>
          </a:prstGeom>
        </p:spPr>
      </p:pic>
      <p:pic>
        <p:nvPicPr>
          <p:cNvPr id="8" name="그림 7" descr="케이크, 테이블이(가) 표시된 사진&#10;&#10;자동 생성된 설명">
            <a:extLst>
              <a:ext uri="{FF2B5EF4-FFF2-40B4-BE49-F238E27FC236}">
                <a16:creationId xmlns:a16="http://schemas.microsoft.com/office/drawing/2014/main" id="{757CA715-BEA6-4250-ADD6-96BC1CEC3B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14" y="1122879"/>
            <a:ext cx="854499" cy="1400194"/>
          </a:xfrm>
          <a:prstGeom prst="rect">
            <a:avLst/>
          </a:prstGeom>
        </p:spPr>
      </p:pic>
      <p:pic>
        <p:nvPicPr>
          <p:cNvPr id="11" name="그림 10" descr="연체동물, 테이블, 실내, 컵이(가) 표시된 사진&#10;&#10;자동 생성된 설명">
            <a:extLst>
              <a:ext uri="{FF2B5EF4-FFF2-40B4-BE49-F238E27FC236}">
                <a16:creationId xmlns:a16="http://schemas.microsoft.com/office/drawing/2014/main" id="{10377148-075E-4300-8D64-583B4CE0329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19" y="1016796"/>
            <a:ext cx="706363" cy="1507733"/>
          </a:xfrm>
          <a:prstGeom prst="rect">
            <a:avLst/>
          </a:prstGeom>
        </p:spPr>
      </p:pic>
      <p:pic>
        <p:nvPicPr>
          <p:cNvPr id="46" name="그림 45" descr="곰, 앉아있는이(가) 표시된 사진&#10;&#10;자동 생성된 설명">
            <a:extLst>
              <a:ext uri="{FF2B5EF4-FFF2-40B4-BE49-F238E27FC236}">
                <a16:creationId xmlns:a16="http://schemas.microsoft.com/office/drawing/2014/main" id="{F52E4CBB-999E-4227-8E6E-755BBD769F5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87" y="3477886"/>
            <a:ext cx="830815" cy="14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1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컷씬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75A34F04-FEBD-440B-93FB-151DC4D5B420}"/>
              </a:ext>
            </a:extLst>
          </p:cNvPr>
          <p:cNvSpPr txBox="1">
            <a:spLocks/>
          </p:cNvSpPr>
          <p:nvPr/>
        </p:nvSpPr>
        <p:spPr>
          <a:xfrm>
            <a:off x="1619961" y="4814427"/>
            <a:ext cx="2168334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OOZ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FC386B5B-6E53-4735-B2BD-185D77016425}"/>
              </a:ext>
            </a:extLst>
          </p:cNvPr>
          <p:cNvSpPr txBox="1">
            <a:spLocks/>
          </p:cNvSpPr>
          <p:nvPr/>
        </p:nvSpPr>
        <p:spPr>
          <a:xfrm>
            <a:off x="4568751" y="4812769"/>
            <a:ext cx="2105378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OOZ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바깥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D3E6713-3A2C-4CF6-866A-541D9C1A6BF6}"/>
              </a:ext>
            </a:extLst>
          </p:cNvPr>
          <p:cNvSpPr txBox="1">
            <a:spLocks/>
          </p:cNvSpPr>
          <p:nvPr/>
        </p:nvSpPr>
        <p:spPr>
          <a:xfrm>
            <a:off x="7568731" y="4811111"/>
            <a:ext cx="4541912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토끼의 기억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 descr="칠판이(가) 표시된 사진&#10;&#10;자동 생성된 설명">
            <a:extLst>
              <a:ext uri="{FF2B5EF4-FFF2-40B4-BE49-F238E27FC236}">
                <a16:creationId xmlns:a16="http://schemas.microsoft.com/office/drawing/2014/main" id="{82C7BD2C-E7C2-45DD-96E2-E8C8C64C8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32" y="2573903"/>
            <a:ext cx="4065579" cy="228688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0C4019A-F8E4-426E-A51A-35ED6DA62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27" y="2572247"/>
            <a:ext cx="3983150" cy="22405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104198-0335-4E57-A7B5-0E639BD68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10" y="2573905"/>
            <a:ext cx="3983150" cy="22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96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컷씬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3388241" y="1781853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1C8B1A-258E-4139-94BA-7B30CFE8C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65" y="1626699"/>
            <a:ext cx="8455123" cy="45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02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내용 개체 틀 17" descr="가구이(가) 표시된 사진&#10;&#10;자동 생성된 설명">
            <a:extLst>
              <a:ext uri="{FF2B5EF4-FFF2-40B4-BE49-F238E27FC236}">
                <a16:creationId xmlns:a16="http://schemas.microsoft.com/office/drawing/2014/main" id="{D9A3D06E-BB3C-4E2E-AE23-7CB3F6E21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58A009B6-FD19-4C1E-B31C-7E7864C94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065" y="3030543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762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6401D3-6E57-47D5-BAB3-0DB2230DB19F}"/>
              </a:ext>
            </a:extLst>
          </p:cNvPr>
          <p:cNvSpPr/>
          <p:nvPr/>
        </p:nvSpPr>
        <p:spPr>
          <a:xfrm>
            <a:off x="-191069" y="2082249"/>
            <a:ext cx="12823704" cy="219157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C1980E4E-66E3-4040-B292-9F6A6BE46FDB}"/>
              </a:ext>
            </a:extLst>
          </p:cNvPr>
          <p:cNvSpPr txBox="1">
            <a:spLocks/>
          </p:cNvSpPr>
          <p:nvPr/>
        </p:nvSpPr>
        <p:spPr>
          <a:xfrm>
            <a:off x="453192" y="4206430"/>
            <a:ext cx="2099160" cy="523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Stage1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DB44117-D4BA-4AC9-8241-F5C9EE870CC0}"/>
              </a:ext>
            </a:extLst>
          </p:cNvPr>
          <p:cNvSpPr txBox="1">
            <a:spLocks/>
          </p:cNvSpPr>
          <p:nvPr/>
        </p:nvSpPr>
        <p:spPr>
          <a:xfrm>
            <a:off x="4296110" y="4206430"/>
            <a:ext cx="1920444" cy="523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Stage2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8E1D2B2-F974-4B68-B62A-00A182B9F9BB}"/>
              </a:ext>
            </a:extLst>
          </p:cNvPr>
          <p:cNvSpPr txBox="1">
            <a:spLocks/>
          </p:cNvSpPr>
          <p:nvPr/>
        </p:nvSpPr>
        <p:spPr>
          <a:xfrm>
            <a:off x="8081709" y="4141014"/>
            <a:ext cx="1920444" cy="5235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Stage3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C0FF066-F6D3-4819-B127-01F13027EB36}"/>
              </a:ext>
            </a:extLst>
          </p:cNvPr>
          <p:cNvSpPr txBox="1">
            <a:spLocks/>
          </p:cNvSpPr>
          <p:nvPr/>
        </p:nvSpPr>
        <p:spPr>
          <a:xfrm>
            <a:off x="453192" y="4729988"/>
            <a:ext cx="3530395" cy="1371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부엉이에게 쥐를 먹이고</a:t>
            </a:r>
            <a:endParaRPr lang="en-US" altLang="ko-KR" sz="1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까만 장미로 몸을 줄여서 동굴 밖을</a:t>
            </a:r>
            <a:endParaRPr lang="en-US" altLang="ko-KR" sz="1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탈출하자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  <a:p>
            <a:pPr latinLnBrk="0">
              <a:lnSpc>
                <a:spcPct val="150000"/>
              </a:lnSpc>
            </a:pP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6FFC17E-2709-49D5-A1DF-7777192BA2BE}"/>
              </a:ext>
            </a:extLst>
          </p:cNvPr>
          <p:cNvSpPr txBox="1">
            <a:spLocks/>
          </p:cNvSpPr>
          <p:nvPr/>
        </p:nvSpPr>
        <p:spPr>
          <a:xfrm>
            <a:off x="4269631" y="4328953"/>
            <a:ext cx="3530395" cy="1371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탈출했는데요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탈출하지 못했습니다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거북이의 요구를 들어주고 살아서 강을 건너자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FD025D2-B434-4B4D-B50C-1AC5A9E0E0C0}"/>
              </a:ext>
            </a:extLst>
          </p:cNvPr>
          <p:cNvSpPr txBox="1">
            <a:spLocks/>
          </p:cNvSpPr>
          <p:nvPr/>
        </p:nvSpPr>
        <p:spPr>
          <a:xfrm>
            <a:off x="8110558" y="4468209"/>
            <a:ext cx="3530395" cy="994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빨간 물감을 발사하는 토끼인형을 피해</a:t>
            </a:r>
            <a:endParaRPr lang="en-US" altLang="ko-KR" sz="1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미로 밖으로 나가자</a:t>
            </a:r>
            <a:r>
              <a:rPr lang="en-US" altLang="ko-KR" sz="1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pic>
        <p:nvPicPr>
          <p:cNvPr id="4" name="그림 3" descr="칠판이(가) 표시된 사진&#10;&#10;자동 생성된 설명">
            <a:extLst>
              <a:ext uri="{FF2B5EF4-FFF2-40B4-BE49-F238E27FC236}">
                <a16:creationId xmlns:a16="http://schemas.microsoft.com/office/drawing/2014/main" id="{1B9B1F48-97E4-4BEE-94C2-D38DB83B1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7" y="2169769"/>
            <a:ext cx="3620729" cy="2036661"/>
          </a:xfrm>
          <a:prstGeom prst="rect">
            <a:avLst/>
          </a:prstGeom>
        </p:spPr>
      </p:pic>
      <p:pic>
        <p:nvPicPr>
          <p:cNvPr id="6" name="그림 5" descr="칠판이(가) 표시된 사진&#10;&#10;자동 생성된 설명">
            <a:extLst>
              <a:ext uri="{FF2B5EF4-FFF2-40B4-BE49-F238E27FC236}">
                <a16:creationId xmlns:a16="http://schemas.microsoft.com/office/drawing/2014/main" id="{29AD8F42-20E9-419E-BCC2-2559D612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85" y="2170754"/>
            <a:ext cx="3588796" cy="20186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001B8A-67FB-45DE-A300-32E5E9241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590" y="2159428"/>
            <a:ext cx="3639114" cy="20470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시놉시스 소개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018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191068" y="1488416"/>
            <a:ext cx="12486642" cy="48058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913" y="2801357"/>
            <a:ext cx="7188679" cy="15740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플레이 영상</a:t>
            </a:r>
            <a:b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https://youtu.be/GPr_uNEBuGo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071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66B7691-0637-4E92-A777-B47ECC01C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F4A63D6-CE89-4FC0-B409-437AB5CF1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8740"/>
            <a:ext cx="9144000" cy="2629469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 Semilight" panose="020B0503020000020004" pitchFamily="34" charset="-127"/>
              </a:rPr>
              <a:t>기획</a:t>
            </a:r>
            <a:r>
              <a:rPr lang="en-US" altLang="ko-KR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 Semilight" panose="020B0503020000020004" pitchFamily="34" charset="-127"/>
              </a:rPr>
              <a:t>&amp;</a:t>
            </a:r>
            <a:r>
              <a:rPr lang="ko-KR" altLang="en-US" sz="3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Malgun Gothic Semilight" panose="020B0503020000020004" pitchFamily="34" charset="-127"/>
              </a:rPr>
              <a:t>프로그래밍 발표</a:t>
            </a:r>
          </a:p>
        </p:txBody>
      </p:sp>
    </p:spTree>
    <p:extLst>
      <p:ext uri="{BB962C8B-B14F-4D97-AF65-F5344CB8AC3E}">
        <p14:creationId xmlns:p14="http://schemas.microsoft.com/office/powerpoint/2010/main" val="164653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35B441B-D68F-4F8F-8341-EE0842BA9506}"/>
              </a:ext>
            </a:extLst>
          </p:cNvPr>
          <p:cNvSpPr txBox="1">
            <a:spLocks/>
          </p:cNvSpPr>
          <p:nvPr/>
        </p:nvSpPr>
        <p:spPr>
          <a:xfrm>
            <a:off x="2073640" y="178185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6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EAA5ACE-F3F5-4E54-9223-068156B2888E}"/>
              </a:ext>
            </a:extLst>
          </p:cNvPr>
          <p:cNvSpPr txBox="1">
            <a:spLocks/>
          </p:cNvSpPr>
          <p:nvPr/>
        </p:nvSpPr>
        <p:spPr>
          <a:xfrm>
            <a:off x="1705943" y="1558631"/>
            <a:ext cx="8809658" cy="49252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altLang="ko-KR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OoZ</a:t>
            </a:r>
            <a:endParaRPr lang="ko-KR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장르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ko-KR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어드벤처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키워드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ko-KR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동화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미로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탐색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시야제약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2D,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쿼터 뷰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분위기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동화적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어두움</a:t>
            </a:r>
            <a:endParaRPr lang="ko-KR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사양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PC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스토리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어느 한 도시의 동물원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평범해 보이나 비밀통로를 통하면 숨겨진 지하 동물원이 있다는 소문이 돌고 있다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latinLnBrk="0"/>
            <a:endParaRPr lang="en-US" altLang="ko-KR" sz="2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828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내용 개체 틀 8" hidden="1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55094"/>
            <a:ext cx="3728483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규칙 소개</a:t>
            </a:r>
            <a:endParaRPr lang="en-US" altLang="ko-KR" sz="40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35B441B-D68F-4F8F-8341-EE0842BA9506}"/>
              </a:ext>
            </a:extLst>
          </p:cNvPr>
          <p:cNvSpPr txBox="1">
            <a:spLocks/>
          </p:cNvSpPr>
          <p:nvPr/>
        </p:nvSpPr>
        <p:spPr>
          <a:xfrm>
            <a:off x="2073640" y="178185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endParaRPr lang="en-US" altLang="ko-KR" sz="6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3BAE32-7DC7-4C02-B2B6-C605D82869DB}"/>
              </a:ext>
            </a:extLst>
          </p:cNvPr>
          <p:cNvSpPr txBox="1">
            <a:spLocks/>
          </p:cNvSpPr>
          <p:nvPr/>
        </p:nvSpPr>
        <p:spPr>
          <a:xfrm>
            <a:off x="1548085" y="1428559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방법</a:t>
            </a:r>
            <a:endParaRPr lang="en-US" altLang="ko-KR" sz="2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A93DAC9-9377-4569-969C-FAA5CF115FF3}"/>
              </a:ext>
            </a:extLst>
          </p:cNvPr>
          <p:cNvSpPr txBox="1">
            <a:spLocks/>
          </p:cNvSpPr>
          <p:nvPr/>
        </p:nvSpPr>
        <p:spPr>
          <a:xfrm>
            <a:off x="7214884" y="1428558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조작</a:t>
            </a:r>
            <a:endParaRPr lang="en-US" altLang="ko-KR" sz="2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D2DDAA8-E2BE-4B77-A26C-7C9F0AEAB3BD}"/>
              </a:ext>
            </a:extLst>
          </p:cNvPr>
          <p:cNvSpPr txBox="1">
            <a:spLocks/>
          </p:cNvSpPr>
          <p:nvPr/>
        </p:nvSpPr>
        <p:spPr>
          <a:xfrm>
            <a:off x="2101880" y="2348341"/>
            <a:ext cx="4096181" cy="3896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1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밀폐된 장소 안에서 적 또는 장애물을 피하며 탈출을 위한 아이템을 모은다</a:t>
            </a: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latinLnBrk="0">
              <a:lnSpc>
                <a:spcPct val="110000"/>
              </a:lnSpc>
            </a:pP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아이템을 다 모으면 이전까지 지나가지 못했거나</a:t>
            </a: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스테이지를 클리어하기 위한 조건이 활성화된다</a:t>
            </a: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latinLnBrk="0">
              <a:lnSpc>
                <a:spcPct val="110000"/>
              </a:lnSpc>
            </a:pPr>
            <a:endParaRPr lang="en-US" altLang="ko-KR" sz="1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조건을 충족하면 스테이지가 클리어 되고 다음으로 넘어가게 된다</a:t>
            </a:r>
            <a:r>
              <a:rPr lang="en-US" altLang="ko-KR" sz="1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latinLnBrk="0"/>
            <a:endParaRPr lang="en-US" altLang="ko-KR" sz="2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EAA5ACE-F3F5-4E54-9223-068156B2888E}"/>
              </a:ext>
            </a:extLst>
          </p:cNvPr>
          <p:cNvSpPr txBox="1">
            <a:spLocks/>
          </p:cNvSpPr>
          <p:nvPr/>
        </p:nvSpPr>
        <p:spPr>
          <a:xfrm>
            <a:off x="7619729" y="2348341"/>
            <a:ext cx="4096181" cy="26600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마우스 클릭 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 인식</a:t>
            </a: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      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좌로 스킬 교체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      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스킬 사용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      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우로 스킬 교체</a:t>
            </a: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Z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      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상호작용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줍기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버리기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      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먹기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Spacebar   :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횃불 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시야확장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화살표 키   </a:t>
            </a:r>
            <a:r>
              <a:rPr lang="en-US" altLang="ko-KR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이동</a:t>
            </a: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atinLnBrk="0"/>
            <a:endParaRPr lang="en-US" altLang="ko-KR" sz="2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A6ED92F-B755-493F-A6F7-E94E78B2CA03}"/>
              </a:ext>
            </a:extLst>
          </p:cNvPr>
          <p:cNvSpPr txBox="1">
            <a:spLocks/>
          </p:cNvSpPr>
          <p:nvPr/>
        </p:nvSpPr>
        <p:spPr>
          <a:xfrm>
            <a:off x="7619729" y="5699596"/>
            <a:ext cx="4096181" cy="1101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 창</a:t>
            </a: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 </a:t>
            </a:r>
            <a:r>
              <a:rPr lang="ko-KR" altLang="en-US" sz="1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조합창</a:t>
            </a:r>
            <a:endParaRPr lang="en-US" altLang="ko-KR" sz="28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A31D198-A66D-45D2-9137-A46C24E9E6E4}"/>
              </a:ext>
            </a:extLst>
          </p:cNvPr>
          <p:cNvSpPr txBox="1">
            <a:spLocks/>
          </p:cNvSpPr>
          <p:nvPr/>
        </p:nvSpPr>
        <p:spPr>
          <a:xfrm>
            <a:off x="7354363" y="4894114"/>
            <a:ext cx="3728483" cy="6914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UI</a:t>
            </a:r>
          </a:p>
        </p:txBody>
      </p:sp>
    </p:spTree>
    <p:extLst>
      <p:ext uri="{BB962C8B-B14F-4D97-AF65-F5344CB8AC3E}">
        <p14:creationId xmlns:p14="http://schemas.microsoft.com/office/powerpoint/2010/main" val="1218029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4FEE44-6CA1-4169-9AA5-484A9D94EC1E}"/>
              </a:ext>
            </a:extLst>
          </p:cNvPr>
          <p:cNvSpPr/>
          <p:nvPr/>
        </p:nvSpPr>
        <p:spPr>
          <a:xfrm>
            <a:off x="-191068" y="1488416"/>
            <a:ext cx="12486642" cy="48058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2B8B49A-8FD1-4ACF-A0EE-1ACE94EF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6979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3E13F0-45D1-44B3-8624-8B5B802A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655094"/>
            <a:ext cx="7188679" cy="691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 – </a:t>
            </a:r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아이템창</a:t>
            </a:r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40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조합창</a:t>
            </a:r>
            <a:r>
              <a:rPr lang="ko-KR" alt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추가</a:t>
            </a:r>
            <a:r>
              <a:rPr lang="en-US" altLang="ko-KR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D309B-5983-4ACD-BF65-8C8507876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448" y="1650861"/>
            <a:ext cx="2356718" cy="31785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48FC2B-BDDB-4470-B85B-3F756CA06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90" y="1650861"/>
            <a:ext cx="2562882" cy="3175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D057EE-9922-4485-A487-758F50258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442" y="3609895"/>
            <a:ext cx="2576315" cy="2432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75ED14-624E-4A3B-B735-6045A8089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15" y="2054273"/>
            <a:ext cx="3172479" cy="2368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E67149-A8B2-4B12-94C4-183AA0779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7314" y="1657922"/>
            <a:ext cx="2128569" cy="175409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CB1816DA-B312-4322-BAF4-68EDF95DC018}"/>
              </a:ext>
            </a:extLst>
          </p:cNvPr>
          <p:cNvSpPr txBox="1">
            <a:spLocks/>
          </p:cNvSpPr>
          <p:nvPr/>
        </p:nvSpPr>
        <p:spPr>
          <a:xfrm>
            <a:off x="987674" y="5373812"/>
            <a:ext cx="2099160" cy="5235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프로토타입 단계</a:t>
            </a:r>
            <a:endParaRPr lang="en-US" altLang="ko-KR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2D65C0D-B799-4C53-AC79-BA70BA549BFA}"/>
              </a:ext>
            </a:extLst>
          </p:cNvPr>
          <p:cNvSpPr txBox="1">
            <a:spLocks/>
          </p:cNvSpPr>
          <p:nvPr/>
        </p:nvSpPr>
        <p:spPr>
          <a:xfrm>
            <a:off x="5702592" y="5373812"/>
            <a:ext cx="2099160" cy="5235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50000"/>
              </a:lnSpc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빌드 적용 버전</a:t>
            </a:r>
            <a:endParaRPr lang="en-US" altLang="ko-KR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9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478</Words>
  <Application>Microsoft Office PowerPoint</Application>
  <PresentationFormat>와이드스크린</PresentationFormat>
  <Paragraphs>135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Arial</vt:lpstr>
      <vt:lpstr>Malgun Gothic Semilight</vt:lpstr>
      <vt:lpstr>맑은 고딕</vt:lpstr>
      <vt:lpstr>나눔고딕</vt:lpstr>
      <vt:lpstr>나눔고딕 ExtraBold</vt:lpstr>
      <vt:lpstr>굴림</vt:lpstr>
      <vt:lpstr>Wingdings</vt:lpstr>
      <vt:lpstr>Office 테마</vt:lpstr>
      <vt:lpstr>PowerPoint 프레젠테이션</vt:lpstr>
      <vt:lpstr>캐릭터-주인공</vt:lpstr>
      <vt:lpstr>캐릭터-NPC</vt:lpstr>
      <vt:lpstr>시놉시스 소개</vt:lpstr>
      <vt:lpstr>게임 플레이 영상 https://youtu.be/GPr_uNEBuGo</vt:lpstr>
      <vt:lpstr>기획&amp;프로그래밍 발표</vt:lpstr>
      <vt:lpstr>개요</vt:lpstr>
      <vt:lpstr>규칙 소개</vt:lpstr>
      <vt:lpstr>UI – 아이템창, 조합창 추가 </vt:lpstr>
      <vt:lpstr>1 스테이지 맵 구성</vt:lpstr>
      <vt:lpstr>플레이 모습</vt:lpstr>
      <vt:lpstr>플레이 모습</vt:lpstr>
      <vt:lpstr>플레이 모습</vt:lpstr>
      <vt:lpstr>2 스테이지 전경</vt:lpstr>
      <vt:lpstr>2 스테이지 전경</vt:lpstr>
      <vt:lpstr>2 스테이지</vt:lpstr>
      <vt:lpstr>3 스테이지 - 미로</vt:lpstr>
      <vt:lpstr>스토리</vt:lpstr>
      <vt:lpstr>그래픽 발표</vt:lpstr>
      <vt:lpstr>목차</vt:lpstr>
      <vt:lpstr>캐릭터</vt:lpstr>
      <vt:lpstr>캐릭터</vt:lpstr>
      <vt:lpstr>캐릭터</vt:lpstr>
      <vt:lpstr>캐릭터</vt:lpstr>
      <vt:lpstr>캐릭터</vt:lpstr>
      <vt:lpstr>배경</vt:lpstr>
      <vt:lpstr>아이템,UI</vt:lpstr>
      <vt:lpstr>아이템,UI</vt:lpstr>
      <vt:lpstr>아이템</vt:lpstr>
      <vt:lpstr>아이템</vt:lpstr>
      <vt:lpstr>컷씬</vt:lpstr>
      <vt:lpstr>컷씬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그래픽 발표</dc:title>
  <dc:creator>세연 황</dc:creator>
  <cp:lastModifiedBy>주인</cp:lastModifiedBy>
  <cp:revision>34</cp:revision>
  <dcterms:created xsi:type="dcterms:W3CDTF">2018-12-03T06:17:09Z</dcterms:created>
  <dcterms:modified xsi:type="dcterms:W3CDTF">2018-12-05T00:47:40Z</dcterms:modified>
</cp:coreProperties>
</file>